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70" r:id="rId3"/>
    <p:sldId id="271" r:id="rId4"/>
    <p:sldId id="272" r:id="rId5"/>
    <p:sldId id="275" r:id="rId6"/>
    <p:sldId id="273" r:id="rId7"/>
    <p:sldId id="277" r:id="rId8"/>
    <p:sldId id="276" r:id="rId9"/>
    <p:sldId id="278" r:id="rId10"/>
    <p:sldId id="279" r:id="rId11"/>
    <p:sldId id="281" r:id="rId12"/>
    <p:sldId id="280" r:id="rId13"/>
    <p:sldId id="259" r:id="rId14"/>
    <p:sldId id="260" r:id="rId15"/>
    <p:sldId id="257" r:id="rId16"/>
    <p:sldId id="264" r:id="rId1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66" d="100"/>
          <a:sy n="66" d="100"/>
        </p:scale>
        <p:origin x="-1422" y="-29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EF752043-4801-441F-AC58-BDC7885F407E}" type="datetimeFigureOut">
              <a:rPr lang="ar-SA" smtClean="0"/>
              <a:t>08/04/1443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20F1D5A-1289-4CAC-94F4-C1ECBB13EA95}" type="slidenum">
              <a:rPr lang="ar-SA" smtClean="0"/>
              <a:t>‹#›</a:t>
            </a:fld>
            <a:endParaRPr lang="ar-SA"/>
          </a:p>
        </p:txBody>
      </p:sp>
    </p:spTree>
    <p:extLst>
      <p:ext uri="{BB962C8B-B14F-4D97-AF65-F5344CB8AC3E}">
        <p14:creationId xmlns:p14="http://schemas.microsoft.com/office/powerpoint/2010/main" val="3415272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EF752043-4801-441F-AC58-BDC7885F407E}" type="datetimeFigureOut">
              <a:rPr lang="ar-SA" smtClean="0"/>
              <a:t>08/04/1443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20F1D5A-1289-4CAC-94F4-C1ECBB13EA95}" type="slidenum">
              <a:rPr lang="ar-SA" smtClean="0"/>
              <a:t>‹#›</a:t>
            </a:fld>
            <a:endParaRPr lang="ar-SA"/>
          </a:p>
        </p:txBody>
      </p:sp>
    </p:spTree>
    <p:extLst>
      <p:ext uri="{BB962C8B-B14F-4D97-AF65-F5344CB8AC3E}">
        <p14:creationId xmlns:p14="http://schemas.microsoft.com/office/powerpoint/2010/main" val="3379069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EF752043-4801-441F-AC58-BDC7885F407E}" type="datetimeFigureOut">
              <a:rPr lang="ar-SA" smtClean="0"/>
              <a:t>08/04/1443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20F1D5A-1289-4CAC-94F4-C1ECBB13EA95}" type="slidenum">
              <a:rPr lang="ar-SA" smtClean="0"/>
              <a:t>‹#›</a:t>
            </a:fld>
            <a:endParaRPr lang="ar-SA"/>
          </a:p>
        </p:txBody>
      </p:sp>
    </p:spTree>
    <p:extLst>
      <p:ext uri="{BB962C8B-B14F-4D97-AF65-F5344CB8AC3E}">
        <p14:creationId xmlns:p14="http://schemas.microsoft.com/office/powerpoint/2010/main" val="20512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EF752043-4801-441F-AC58-BDC7885F407E}" type="datetimeFigureOut">
              <a:rPr lang="ar-SA" smtClean="0"/>
              <a:t>08/04/1443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20F1D5A-1289-4CAC-94F4-C1ECBB13EA95}" type="slidenum">
              <a:rPr lang="ar-SA" smtClean="0"/>
              <a:t>‹#›</a:t>
            </a:fld>
            <a:endParaRPr lang="ar-SA"/>
          </a:p>
        </p:txBody>
      </p:sp>
    </p:spTree>
    <p:extLst>
      <p:ext uri="{BB962C8B-B14F-4D97-AF65-F5344CB8AC3E}">
        <p14:creationId xmlns:p14="http://schemas.microsoft.com/office/powerpoint/2010/main" val="654221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EF752043-4801-441F-AC58-BDC7885F407E}" type="datetimeFigureOut">
              <a:rPr lang="ar-SA" smtClean="0"/>
              <a:t>08/04/1443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20F1D5A-1289-4CAC-94F4-C1ECBB13EA95}" type="slidenum">
              <a:rPr lang="ar-SA" smtClean="0"/>
              <a:t>‹#›</a:t>
            </a:fld>
            <a:endParaRPr lang="ar-SA"/>
          </a:p>
        </p:txBody>
      </p:sp>
    </p:spTree>
    <p:extLst>
      <p:ext uri="{BB962C8B-B14F-4D97-AF65-F5344CB8AC3E}">
        <p14:creationId xmlns:p14="http://schemas.microsoft.com/office/powerpoint/2010/main" val="3477091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EF752043-4801-441F-AC58-BDC7885F407E}" type="datetimeFigureOut">
              <a:rPr lang="ar-SA" smtClean="0"/>
              <a:t>08/04/1443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B20F1D5A-1289-4CAC-94F4-C1ECBB13EA95}" type="slidenum">
              <a:rPr lang="ar-SA" smtClean="0"/>
              <a:t>‹#›</a:t>
            </a:fld>
            <a:endParaRPr lang="ar-SA"/>
          </a:p>
        </p:txBody>
      </p:sp>
    </p:spTree>
    <p:extLst>
      <p:ext uri="{BB962C8B-B14F-4D97-AF65-F5344CB8AC3E}">
        <p14:creationId xmlns:p14="http://schemas.microsoft.com/office/powerpoint/2010/main" val="1855320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EF752043-4801-441F-AC58-BDC7885F407E}" type="datetimeFigureOut">
              <a:rPr lang="ar-SA" smtClean="0"/>
              <a:t>08/04/1443</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B20F1D5A-1289-4CAC-94F4-C1ECBB13EA95}" type="slidenum">
              <a:rPr lang="ar-SA" smtClean="0"/>
              <a:t>‹#›</a:t>
            </a:fld>
            <a:endParaRPr lang="ar-SA"/>
          </a:p>
        </p:txBody>
      </p:sp>
    </p:spTree>
    <p:extLst>
      <p:ext uri="{BB962C8B-B14F-4D97-AF65-F5344CB8AC3E}">
        <p14:creationId xmlns:p14="http://schemas.microsoft.com/office/powerpoint/2010/main" val="29969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EF752043-4801-441F-AC58-BDC7885F407E}" type="datetimeFigureOut">
              <a:rPr lang="ar-SA" smtClean="0"/>
              <a:t>08/04/1443</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B20F1D5A-1289-4CAC-94F4-C1ECBB13EA95}" type="slidenum">
              <a:rPr lang="ar-SA" smtClean="0"/>
              <a:t>‹#›</a:t>
            </a:fld>
            <a:endParaRPr lang="ar-SA"/>
          </a:p>
        </p:txBody>
      </p:sp>
    </p:spTree>
    <p:extLst>
      <p:ext uri="{BB962C8B-B14F-4D97-AF65-F5344CB8AC3E}">
        <p14:creationId xmlns:p14="http://schemas.microsoft.com/office/powerpoint/2010/main" val="3320532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EF752043-4801-441F-AC58-BDC7885F407E}" type="datetimeFigureOut">
              <a:rPr lang="ar-SA" smtClean="0"/>
              <a:t>08/04/1443</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B20F1D5A-1289-4CAC-94F4-C1ECBB13EA95}" type="slidenum">
              <a:rPr lang="ar-SA" smtClean="0"/>
              <a:t>‹#›</a:t>
            </a:fld>
            <a:endParaRPr lang="ar-SA"/>
          </a:p>
        </p:txBody>
      </p:sp>
    </p:spTree>
    <p:extLst>
      <p:ext uri="{BB962C8B-B14F-4D97-AF65-F5344CB8AC3E}">
        <p14:creationId xmlns:p14="http://schemas.microsoft.com/office/powerpoint/2010/main" val="2589545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EF752043-4801-441F-AC58-BDC7885F407E}" type="datetimeFigureOut">
              <a:rPr lang="ar-SA" smtClean="0"/>
              <a:t>08/04/1443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B20F1D5A-1289-4CAC-94F4-C1ECBB13EA95}" type="slidenum">
              <a:rPr lang="ar-SA" smtClean="0"/>
              <a:t>‹#›</a:t>
            </a:fld>
            <a:endParaRPr lang="ar-SA"/>
          </a:p>
        </p:txBody>
      </p:sp>
    </p:spTree>
    <p:extLst>
      <p:ext uri="{BB962C8B-B14F-4D97-AF65-F5344CB8AC3E}">
        <p14:creationId xmlns:p14="http://schemas.microsoft.com/office/powerpoint/2010/main" val="86754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EF752043-4801-441F-AC58-BDC7885F407E}" type="datetimeFigureOut">
              <a:rPr lang="ar-SA" smtClean="0"/>
              <a:t>08/04/1443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B20F1D5A-1289-4CAC-94F4-C1ECBB13EA95}" type="slidenum">
              <a:rPr lang="ar-SA" smtClean="0"/>
              <a:t>‹#›</a:t>
            </a:fld>
            <a:endParaRPr lang="ar-SA"/>
          </a:p>
        </p:txBody>
      </p:sp>
    </p:spTree>
    <p:extLst>
      <p:ext uri="{BB962C8B-B14F-4D97-AF65-F5344CB8AC3E}">
        <p14:creationId xmlns:p14="http://schemas.microsoft.com/office/powerpoint/2010/main" val="3116029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F752043-4801-441F-AC58-BDC7885F407E}" type="datetimeFigureOut">
              <a:rPr lang="ar-SA" smtClean="0"/>
              <a:t>08/04/1443</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20F1D5A-1289-4CAC-94F4-C1ECBB13EA95}" type="slidenum">
              <a:rPr lang="ar-SA" smtClean="0"/>
              <a:t>‹#›</a:t>
            </a:fld>
            <a:endParaRPr lang="ar-SA"/>
          </a:p>
        </p:txBody>
      </p:sp>
    </p:spTree>
    <p:extLst>
      <p:ext uri="{BB962C8B-B14F-4D97-AF65-F5344CB8AC3E}">
        <p14:creationId xmlns:p14="http://schemas.microsoft.com/office/powerpoint/2010/main" val="385821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arageek.com/l/%D9%85%D8%B9%D8%A7%D8%AF%D9%84%D8%A9-%D8%A7%D9%84%D8%A8%D9%86%D8%A7%D8%A1-%D8%A7%D9%84%D8%B6%D9%88%D8%A6%D9%8A-%D9%85%D8%B9%D9%84%D9%88%D9%85%D8%A7%D8%AA-%D8%B9%D9%86-%D8%A2%D9%84%D9%8A%D8%A9-%D8%B9"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990600"/>
            <a:ext cx="7772400" cy="609600"/>
          </a:xfrm>
        </p:spPr>
        <p:txBody>
          <a:bodyPr>
            <a:normAutofit fontScale="90000"/>
          </a:bodyPr>
          <a:lstStyle/>
          <a:p>
            <a:endParaRPr lang="ar-SA" dirty="0"/>
          </a:p>
        </p:txBody>
      </p:sp>
      <p:sp>
        <p:nvSpPr>
          <p:cNvPr id="3" name="عنوان فرعي 2"/>
          <p:cNvSpPr>
            <a:spLocks noGrp="1"/>
          </p:cNvSpPr>
          <p:nvPr>
            <p:ph type="subTitle" idx="1"/>
          </p:nvPr>
        </p:nvSpPr>
        <p:spPr>
          <a:xfrm>
            <a:off x="1371600" y="838200"/>
            <a:ext cx="6400800" cy="4800600"/>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endParaRPr lang="ar-SA" sz="5400" b="1" dirty="0" smtClean="0">
              <a:solidFill>
                <a:schemeClr val="tx1"/>
              </a:solidFill>
            </a:endParaRPr>
          </a:p>
          <a:p>
            <a:r>
              <a:rPr lang="ar-SA" sz="5400" b="1" dirty="0" smtClean="0">
                <a:solidFill>
                  <a:schemeClr val="tx1"/>
                </a:solidFill>
              </a:rPr>
              <a:t>المحاضرة الخامسة</a:t>
            </a:r>
          </a:p>
          <a:p>
            <a:r>
              <a:rPr lang="ar-SA" sz="5400" b="1" dirty="0" smtClean="0">
                <a:solidFill>
                  <a:schemeClr val="tx1"/>
                </a:solidFill>
              </a:rPr>
              <a:t>الري </a:t>
            </a:r>
            <a:r>
              <a:rPr lang="ar-SA" sz="5400" b="1" dirty="0" err="1">
                <a:solidFill>
                  <a:schemeClr val="tx1"/>
                </a:solidFill>
              </a:rPr>
              <a:t>فى</a:t>
            </a:r>
            <a:r>
              <a:rPr lang="ar-SA" sz="5400" b="1" dirty="0">
                <a:solidFill>
                  <a:schemeClr val="tx1"/>
                </a:solidFill>
              </a:rPr>
              <a:t> نباتات الخضر</a:t>
            </a:r>
            <a:endParaRPr lang="ar-SA" sz="5400" b="1" dirty="0">
              <a:solidFill>
                <a:schemeClr val="tx1"/>
              </a:solidFill>
            </a:endParaRPr>
          </a:p>
        </p:txBody>
      </p:sp>
    </p:spTree>
    <p:extLst>
      <p:ext uri="{BB962C8B-B14F-4D97-AF65-F5344CB8AC3E}">
        <p14:creationId xmlns:p14="http://schemas.microsoft.com/office/powerpoint/2010/main" val="39398427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28600" y="457200"/>
            <a:ext cx="8534400" cy="1143000"/>
          </a:xfrm>
          <a:blipFill>
            <a:blip r:embed="rId2"/>
            <a:tile tx="0" ty="0" sx="100000" sy="100000" flip="none" algn="tl"/>
          </a:blipFill>
        </p:spPr>
        <p:txBody>
          <a:bodyPr/>
          <a:lstStyle/>
          <a:p>
            <a:r>
              <a:rPr lang="ar-SA" dirty="0" smtClean="0"/>
              <a:t>الري </a:t>
            </a:r>
            <a:r>
              <a:rPr lang="ar-SA" dirty="0" err="1" smtClean="0"/>
              <a:t>الرذاذي</a:t>
            </a:r>
            <a:endParaRPr lang="ar-SA" dirty="0"/>
          </a:p>
        </p:txBody>
      </p:sp>
      <p:pic>
        <p:nvPicPr>
          <p:cNvPr id="2050"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28600" y="1524000"/>
            <a:ext cx="85344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973041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33400"/>
            <a:ext cx="8229600" cy="533400"/>
          </a:xfrm>
        </p:spPr>
        <p:txBody>
          <a:bodyPr>
            <a:normAutofit fontScale="90000"/>
          </a:bodyPr>
          <a:lstStyle/>
          <a:p>
            <a:endParaRPr lang="ar-SA" dirty="0"/>
          </a:p>
        </p:txBody>
      </p:sp>
      <p:sp>
        <p:nvSpPr>
          <p:cNvPr id="3" name="عنصر نائب للمحتوى 2"/>
          <p:cNvSpPr>
            <a:spLocks noGrp="1"/>
          </p:cNvSpPr>
          <p:nvPr>
            <p:ph idx="1"/>
          </p:nvPr>
        </p:nvSpPr>
        <p:spPr>
          <a:xfrm>
            <a:off x="457200" y="533400"/>
            <a:ext cx="8229600" cy="6019800"/>
          </a:xfrm>
        </p:spPr>
        <p:txBody>
          <a:bodyPr>
            <a:normAutofit fontScale="77500" lnSpcReduction="20000"/>
          </a:bodyPr>
          <a:lstStyle/>
          <a:p>
            <a:r>
              <a:rPr lang="ar-SA" b="1" dirty="0"/>
              <a:t>الري بالتنقيط</a:t>
            </a:r>
          </a:p>
          <a:p>
            <a:r>
              <a:rPr lang="ar-SA" dirty="0"/>
              <a:t>يُسمى الرّي الدقيق أو الري منخفض الحجم أيضًا، ويُعتبر من الطرق الحديثة، وهو النوع الأكثر فعاليةً وتوفيرًا في كمية المياه وله العديد من المزايا.</a:t>
            </a:r>
          </a:p>
          <a:p>
            <a:r>
              <a:rPr lang="ar-SA" dirty="0"/>
              <a:t>يعتمد هذا النوع من على إيصال الماء إلى النبات مباشرةً على مستوى المنطقة القريبة من الجذور من خلال شبكةٍ من الأنابيب الفرعية التي تتفرع عن الأنبوب الرئيسي وتحوي هذه الأنابيب على فتحاتٍ مُصممةٍ على أبعادٍ ثابتةٍ ومدروسةٍ تتناسب مع النباتات المزروعة بحيث تُوضع فتحةٌ أو أكثر عند كلّ نباتٍ تضمن وصول الماء إلى النبات على مستوى الجذر دون أيّ هدرٍ يُذكر.</a:t>
            </a:r>
          </a:p>
          <a:p>
            <a:r>
              <a:rPr lang="ar-SA" dirty="0"/>
              <a:t>تُستخدم هذه التقنية في الزراعات المحمية ولزراعة العديد من النباتات مثل نباتات الخضار، بحيث تُمدّ الأنابيب ضمن خطوط الزراعة ويكون لكلّ نباتٍ فتحةٌ أو فتحتين لإيصال الماء إليه، كما تُستخدم في بساتين الفاكهة والأشجار المُثمرة وتُمد الخراطيم الفرعية بشكلٍ ثنائيٍ على كلّ صفٍ من الأشجار، بحيث يتباعد الخرطومان قُبيل جذع الشجرة ويعودان للاقتراب بعدها ليرسما شبه دائرةٍ تحت تاج الشجرة، ويكون لكلّ شجرةٍ عدد من النقاط يختلف بحسب حجمها.</a:t>
            </a:r>
          </a:p>
          <a:p>
            <a:r>
              <a:rPr lang="ar-SA" dirty="0"/>
              <a:t>من أفضل مزايا أنواع الري هذه تقليل هدر المياه بشكلٍ كبيرٍ جدًا، وتقليل خطر نمو الأعشاب الضّارة في الأرض، وخفض احتمالات تملّح التربة</a:t>
            </a:r>
            <a:r>
              <a:rPr lang="ar-SA" dirty="0" smtClean="0"/>
              <a:t>.</a:t>
            </a:r>
            <a:endParaRPr lang="ar-SA" dirty="0"/>
          </a:p>
        </p:txBody>
      </p:sp>
    </p:spTree>
    <p:extLst>
      <p:ext uri="{BB962C8B-B14F-4D97-AF65-F5344CB8AC3E}">
        <p14:creationId xmlns:p14="http://schemas.microsoft.com/office/powerpoint/2010/main" val="36582027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الري بالتنقيط</a:t>
            </a:r>
            <a:endParaRPr lang="ar-SA"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4800" y="152400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14638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04800"/>
            <a:ext cx="8229600" cy="152400"/>
          </a:xfrm>
        </p:spPr>
        <p:txBody>
          <a:bodyPr>
            <a:normAutofit fontScale="90000"/>
          </a:bodyPr>
          <a:lstStyle/>
          <a:p>
            <a:endParaRPr lang="ar-SA" dirty="0"/>
          </a:p>
        </p:txBody>
      </p:sp>
      <p:sp>
        <p:nvSpPr>
          <p:cNvPr id="3" name="عنصر نائب للمحتوى 2"/>
          <p:cNvSpPr>
            <a:spLocks noGrp="1"/>
          </p:cNvSpPr>
          <p:nvPr>
            <p:ph idx="1"/>
          </p:nvPr>
        </p:nvSpPr>
        <p:spPr/>
        <p:txBody>
          <a:bodyPr>
            <a:normAutofit fontScale="55000" lnSpcReduction="20000"/>
          </a:bodyPr>
          <a:lstStyle/>
          <a:p>
            <a:r>
              <a:rPr lang="ar-SA" b="1" u="sng" dirty="0"/>
              <a:t>فترات </a:t>
            </a:r>
            <a:r>
              <a:rPr lang="ar-SA" b="1" u="sng" dirty="0" err="1"/>
              <a:t>الرى</a:t>
            </a:r>
            <a:endParaRPr lang="ar-SA" dirty="0"/>
          </a:p>
          <a:p>
            <a:r>
              <a:rPr lang="ar-SA" b="1" dirty="0"/>
              <a:t>تختلف النباتات عن </a:t>
            </a:r>
            <a:r>
              <a:rPr lang="ar-SA" b="1" dirty="0" err="1"/>
              <a:t>أى</a:t>
            </a:r>
            <a:r>
              <a:rPr lang="ar-SA" b="1" dirty="0"/>
              <a:t> كائن </a:t>
            </a:r>
            <a:r>
              <a:rPr lang="ar-SA" b="1" dirty="0" err="1"/>
              <a:t>حى</a:t>
            </a:r>
            <a:r>
              <a:rPr lang="ar-SA" b="1" dirty="0"/>
              <a:t> أخر </a:t>
            </a:r>
            <a:r>
              <a:rPr lang="ar-SA" b="1" dirty="0" err="1"/>
              <a:t>فى</a:t>
            </a:r>
            <a:r>
              <a:rPr lang="ar-SA" b="1" dirty="0"/>
              <a:t> التعبير عن حاجتها إلى الماء من حيث كميتة </a:t>
            </a:r>
            <a:r>
              <a:rPr lang="ar-SA" b="1" dirty="0" err="1"/>
              <a:t>وميعادة</a:t>
            </a:r>
            <a:r>
              <a:rPr lang="ar-SA" b="1" dirty="0"/>
              <a:t> ، حيث نجد أن بعض النباتات تظهر علية أعراض الذبول نتيجة الحاجة الشديدة للماء ومثال ذلك البنجر، إلا أن هناك العديد من الخضروات </a:t>
            </a:r>
            <a:r>
              <a:rPr lang="ar-SA" b="1" dirty="0" err="1"/>
              <a:t>لاتظهر</a:t>
            </a:r>
            <a:r>
              <a:rPr lang="ar-SA" b="1" dirty="0"/>
              <a:t> عليها علامات الذبول بالرغم من حاجتها إلى الماء مثل الجزر </a:t>
            </a:r>
            <a:r>
              <a:rPr lang="ar-SA" b="1" dirty="0" err="1" smtClean="0"/>
              <a:t>واالفجل</a:t>
            </a:r>
            <a:r>
              <a:rPr lang="ar-SA" b="1" dirty="0" smtClean="0"/>
              <a:t> والهليون </a:t>
            </a:r>
            <a:r>
              <a:rPr lang="ar-SA" b="1" dirty="0"/>
              <a:t>وغيرها . لذلك يجب معرفة كمية الماء </a:t>
            </a:r>
            <a:r>
              <a:rPr lang="ar-SA" b="1" dirty="0" err="1"/>
              <a:t>التى</a:t>
            </a:r>
            <a:r>
              <a:rPr lang="ar-SA" b="1" dirty="0"/>
              <a:t> يجب أن تضاف لكل محصول وميعاد </a:t>
            </a:r>
            <a:r>
              <a:rPr lang="ar-SA" b="1" dirty="0" err="1"/>
              <a:t>إضافتة</a:t>
            </a:r>
            <a:r>
              <a:rPr lang="ar-SA" b="1" dirty="0"/>
              <a:t>.</a:t>
            </a:r>
            <a:endParaRPr lang="ar-SA" dirty="0"/>
          </a:p>
          <a:p>
            <a:r>
              <a:rPr lang="ar-SA" b="1" u="sng" dirty="0"/>
              <a:t>وتختلف كمية وفترات </a:t>
            </a:r>
            <a:r>
              <a:rPr lang="ar-SA" b="1" u="sng" dirty="0" err="1"/>
              <a:t>الرى</a:t>
            </a:r>
            <a:r>
              <a:rPr lang="ar-SA" b="1" u="sng" dirty="0"/>
              <a:t> تبعاً لعدة عوامل كما يلى:</a:t>
            </a:r>
            <a:endParaRPr lang="ar-SA" dirty="0"/>
          </a:p>
          <a:p>
            <a:r>
              <a:rPr lang="ar-SA" b="1" dirty="0"/>
              <a:t>1-    نوع التربة</a:t>
            </a:r>
            <a:endParaRPr lang="ar-SA" dirty="0"/>
          </a:p>
          <a:p>
            <a:r>
              <a:rPr lang="ar-SA" b="1" dirty="0"/>
              <a:t>2-   نوع المحصول المنزرع</a:t>
            </a:r>
            <a:endParaRPr lang="ar-SA" dirty="0"/>
          </a:p>
          <a:p>
            <a:r>
              <a:rPr lang="ar-SA" b="1" dirty="0"/>
              <a:t>3-   العوامل الجوية وخاصة درجات حرارة الجو .</a:t>
            </a:r>
            <a:endParaRPr lang="ar-SA" dirty="0"/>
          </a:p>
          <a:p>
            <a:r>
              <a:rPr lang="ar-SA" b="1" dirty="0"/>
              <a:t>4-   فترات نمو النبات</a:t>
            </a:r>
            <a:endParaRPr lang="ar-SA" dirty="0"/>
          </a:p>
          <a:p>
            <a:r>
              <a:rPr lang="ar-SA" b="1" dirty="0"/>
              <a:t>فمن حيث تأثير نوع التربة على كمية وفترات </a:t>
            </a:r>
            <a:r>
              <a:rPr lang="ar-SA" b="1" dirty="0" err="1"/>
              <a:t>الرى</a:t>
            </a:r>
            <a:r>
              <a:rPr lang="ar-SA" b="1" dirty="0"/>
              <a:t> ، نجد أن حجم حبيبات التربة وحجم المسام الأرضية ونسبتها ومقدار المواد الغروية تؤثر تأثيراً ملحوظاً على قوة احتفاظ الأرض بالماء . ولذلك يجب معرفة عدة نقاط عند ري أي محصول كما يلى:</a:t>
            </a:r>
            <a:endParaRPr lang="ar-SA" dirty="0"/>
          </a:p>
          <a:p>
            <a:r>
              <a:rPr lang="ar-SA" b="1" u="sng" dirty="0"/>
              <a:t>أ- طبيعة الطبقة العليا والطبقة السفلى من التربة</a:t>
            </a:r>
            <a:endParaRPr lang="ar-SA" dirty="0"/>
          </a:p>
          <a:p>
            <a:r>
              <a:rPr lang="ar-SA" b="1" dirty="0"/>
              <a:t>فعند دراسة </a:t>
            </a:r>
            <a:r>
              <a:rPr lang="ar-SA" b="1" dirty="0" err="1"/>
              <a:t>هذة</a:t>
            </a:r>
            <a:r>
              <a:rPr lang="ar-SA" b="1" dirty="0"/>
              <a:t> الأرض من أجل زراعة محاصيل الخضر السطحية الجذور </a:t>
            </a:r>
            <a:r>
              <a:rPr lang="ar-SA" b="1" dirty="0" err="1"/>
              <a:t>فأنة</a:t>
            </a:r>
            <a:r>
              <a:rPr lang="ar-SA" b="1" dirty="0"/>
              <a:t> يجب تقسيم الأرض إلى طبقات سمك كل منها 6 بوصة ( نصف قدم ) بينما تقسم الأرض إلى طبقات بسمك قدم بالنسبة لمحاصيل الخضر المتوسطة الجذور وإلى طبقات عمق كل منها 3 أقدام بالنسبة للمحاصيل الخضر العميقة الجذور.</a:t>
            </a:r>
            <a:endParaRPr lang="ar-SA" dirty="0"/>
          </a:p>
          <a:p>
            <a:endParaRPr lang="ar-SA" dirty="0"/>
          </a:p>
        </p:txBody>
      </p:sp>
    </p:spTree>
    <p:extLst>
      <p:ext uri="{BB962C8B-B14F-4D97-AF65-F5344CB8AC3E}">
        <p14:creationId xmlns:p14="http://schemas.microsoft.com/office/powerpoint/2010/main" val="27229224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0"/>
            <a:ext cx="8229600" cy="1417638"/>
          </a:xfrm>
        </p:spPr>
        <p:txBody>
          <a:bodyPr>
            <a:normAutofit/>
          </a:bodyPr>
          <a:lstStyle/>
          <a:p>
            <a:r>
              <a:rPr lang="ar-SA" sz="3200" b="1" dirty="0" smtClean="0"/>
              <a:t>جدول يبين تقسم </a:t>
            </a:r>
            <a:r>
              <a:rPr lang="ar-SA" sz="3200" b="1" dirty="0"/>
              <a:t>الخضروات </a:t>
            </a:r>
            <a:r>
              <a:rPr lang="ar-SA" sz="3200" b="1" dirty="0" smtClean="0"/>
              <a:t> الى مجاميع تبعاً </a:t>
            </a:r>
            <a:r>
              <a:rPr lang="ar-SA" sz="3200" b="1" dirty="0"/>
              <a:t>لمستوى الرطوبة </a:t>
            </a:r>
            <a:r>
              <a:rPr lang="ar-SA" sz="3200" b="1" dirty="0" err="1"/>
              <a:t>فى</a:t>
            </a:r>
            <a:r>
              <a:rPr lang="ar-SA" sz="3200" b="1" dirty="0"/>
              <a:t> </a:t>
            </a:r>
            <a:r>
              <a:rPr lang="ar-SA" sz="3200" b="1" dirty="0" smtClean="0"/>
              <a:t>التربة</a:t>
            </a:r>
            <a:endParaRPr lang="ar-SA" sz="3200" dirty="0"/>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2998280752"/>
              </p:ext>
            </p:extLst>
          </p:nvPr>
        </p:nvGraphicFramePr>
        <p:xfrm>
          <a:off x="0" y="1219200"/>
          <a:ext cx="9144000" cy="5585114"/>
        </p:xfrm>
        <a:graphic>
          <a:graphicData uri="http://schemas.openxmlformats.org/drawingml/2006/table">
            <a:tbl>
              <a:tblPr rtl="1"/>
              <a:tblGrid>
                <a:gridCol w="5063263"/>
                <a:gridCol w="4080737"/>
              </a:tblGrid>
              <a:tr h="506558">
                <a:tc>
                  <a:txBody>
                    <a:bodyPr/>
                    <a:lstStyle/>
                    <a:p>
                      <a:pPr algn="ctr" rtl="1" fontAlgn="t"/>
                      <a:r>
                        <a:rPr lang="ar-SA" sz="1400" b="1" dirty="0">
                          <a:effectLst/>
                          <a:cs typeface="Times New Roman"/>
                        </a:rPr>
                        <a:t>تقسيم الخضروات</a:t>
                      </a:r>
                      <a:endParaRPr lang="ar-SA"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504D"/>
                    </a:solidFill>
                  </a:tcPr>
                </a:tc>
                <a:tc>
                  <a:txBody>
                    <a:bodyPr/>
                    <a:lstStyle/>
                    <a:p>
                      <a:pPr algn="ctr" rtl="1" fontAlgn="t"/>
                      <a:r>
                        <a:rPr lang="ar-SA" sz="1400" b="1">
                          <a:effectLst/>
                          <a:cs typeface="Times New Roman"/>
                        </a:rPr>
                        <a:t>أنواع الخضروات المختلفة</a:t>
                      </a: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504D"/>
                    </a:solidFill>
                  </a:tcPr>
                </a:tc>
              </a:tr>
              <a:tr h="860714">
                <a:tc>
                  <a:txBody>
                    <a:bodyPr/>
                    <a:lstStyle/>
                    <a:p>
                      <a:pPr algn="ctr" rtl="1" fontAlgn="t"/>
                      <a:r>
                        <a:rPr lang="ar-SA" sz="1400" b="1">
                          <a:effectLst/>
                          <a:cs typeface="Times New Roman"/>
                        </a:rPr>
                        <a:t>أولاً :مجموعة المحاصيل التى تنمو جيداً بالقرب من نقطة الذبول كما تنمو بحالة جيدة عند وجود نسبة مرتفعة من الرطوبة</a:t>
                      </a: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rtl="1" fontAlgn="t"/>
                      <a:r>
                        <a:rPr lang="ar-SA" sz="1400" b="1" dirty="0">
                          <a:effectLst/>
                          <a:cs typeface="Times New Roman"/>
                        </a:rPr>
                        <a:t> الفلفل </a:t>
                      </a:r>
                      <a:r>
                        <a:rPr lang="ar-SA" sz="1400" b="1" dirty="0">
                          <a:effectLst/>
                          <a:latin typeface="Times New Roman"/>
                        </a:rPr>
                        <a:t>–</a:t>
                      </a:r>
                      <a:r>
                        <a:rPr lang="ar-SA" sz="1400" b="1" dirty="0">
                          <a:effectLst/>
                          <a:cs typeface="Times New Roman"/>
                        </a:rPr>
                        <a:t> الفجل </a:t>
                      </a:r>
                      <a:r>
                        <a:rPr lang="ar-SA" sz="1400" b="1" dirty="0">
                          <a:effectLst/>
                          <a:latin typeface="Times New Roman"/>
                        </a:rPr>
                        <a:t>–</a:t>
                      </a:r>
                      <a:r>
                        <a:rPr lang="ar-SA" sz="1400" b="1" dirty="0">
                          <a:effectLst/>
                          <a:cs typeface="Times New Roman"/>
                        </a:rPr>
                        <a:t> القرع </a:t>
                      </a:r>
                      <a:r>
                        <a:rPr lang="ar-SA" sz="1400" b="1" dirty="0" smtClean="0">
                          <a:effectLst/>
                          <a:cs typeface="Times New Roman"/>
                        </a:rPr>
                        <a:t>العسلي</a:t>
                      </a:r>
                      <a:r>
                        <a:rPr lang="ar-SA" sz="1400" b="1" dirty="0">
                          <a:effectLst/>
                          <a:cs typeface="Times New Roman"/>
                        </a:rPr>
                        <a:t>  </a:t>
                      </a:r>
                      <a:r>
                        <a:rPr lang="ar-SA" sz="1400" b="1" dirty="0" smtClean="0">
                          <a:effectLst/>
                          <a:latin typeface="Times New Roman"/>
                        </a:rPr>
                        <a:t>–</a:t>
                      </a:r>
                      <a:r>
                        <a:rPr lang="ar-SA" sz="1400" b="1" dirty="0">
                          <a:effectLst/>
                          <a:cs typeface="Times New Roman"/>
                        </a:rPr>
                        <a:t> البطيخ</a:t>
                      </a:r>
                      <a:endParaRPr lang="ar-SA"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r>
              <a:tr h="860714">
                <a:tc>
                  <a:txBody>
                    <a:bodyPr/>
                    <a:lstStyle/>
                    <a:p>
                      <a:pPr algn="ctr" rtl="1" fontAlgn="t"/>
                      <a:r>
                        <a:rPr lang="ar-SA" sz="1400" b="1">
                          <a:effectLst/>
                          <a:cs typeface="Times New Roman"/>
                        </a:rPr>
                        <a:t>ثانياً :مجموعة المحاصيل التى تحتاج إلى 20% على الأقل رطوبة أرضية أعلا من نقطة الذبول</a:t>
                      </a: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rtl="1" fontAlgn="t"/>
                      <a:r>
                        <a:rPr lang="ar-SA" sz="1400" b="1">
                          <a:effectLst/>
                          <a:cs typeface="Times New Roman"/>
                        </a:rPr>
                        <a:t>الفاصوليا </a:t>
                      </a:r>
                      <a:r>
                        <a:rPr lang="ar-SA" sz="1400" b="1">
                          <a:effectLst/>
                          <a:latin typeface="Times New Roman"/>
                        </a:rPr>
                        <a:t>–</a:t>
                      </a:r>
                      <a:r>
                        <a:rPr lang="ar-SA" sz="1400" b="1">
                          <a:effectLst/>
                          <a:cs typeface="Times New Roman"/>
                        </a:rPr>
                        <a:t> الجزر </a:t>
                      </a:r>
                      <a:r>
                        <a:rPr lang="ar-SA" sz="1400" b="1">
                          <a:effectLst/>
                          <a:latin typeface="Times New Roman"/>
                        </a:rPr>
                        <a:t>–</a:t>
                      </a:r>
                      <a:r>
                        <a:rPr lang="ar-SA" sz="1400" b="1">
                          <a:effectLst/>
                          <a:cs typeface="Times New Roman"/>
                        </a:rPr>
                        <a:t> الخيار </a:t>
                      </a:r>
                      <a:r>
                        <a:rPr lang="ar-SA" sz="1400" b="1">
                          <a:effectLst/>
                          <a:latin typeface="Times New Roman"/>
                        </a:rPr>
                        <a:t>–</a:t>
                      </a:r>
                      <a:r>
                        <a:rPr lang="ar-SA" sz="1400" b="1">
                          <a:effectLst/>
                          <a:cs typeface="Times New Roman"/>
                        </a:rPr>
                        <a:t> البصل </a:t>
                      </a:r>
                      <a:r>
                        <a:rPr lang="ar-SA" sz="1400" b="1">
                          <a:effectLst/>
                          <a:latin typeface="Times New Roman"/>
                        </a:rPr>
                        <a:t>–</a:t>
                      </a:r>
                      <a:r>
                        <a:rPr lang="ar-SA" sz="1400" b="1">
                          <a:effectLst/>
                          <a:cs typeface="Times New Roman"/>
                        </a:rPr>
                        <a:t>السبانخ </a:t>
                      </a:r>
                      <a:r>
                        <a:rPr lang="ar-SA" sz="1400" b="1">
                          <a:effectLst/>
                          <a:latin typeface="Times New Roman"/>
                        </a:rPr>
                        <a:t>–</a:t>
                      </a:r>
                      <a:r>
                        <a:rPr lang="ar-SA" sz="1400" b="1">
                          <a:effectLst/>
                          <a:cs typeface="Times New Roman"/>
                        </a:rPr>
                        <a:t> الطماطم</a:t>
                      </a: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r>
              <a:tr h="860714">
                <a:tc>
                  <a:txBody>
                    <a:bodyPr/>
                    <a:lstStyle/>
                    <a:p>
                      <a:pPr algn="ctr" rtl="1" fontAlgn="t"/>
                      <a:r>
                        <a:rPr lang="ar-SA" sz="1400" b="1">
                          <a:effectLst/>
                          <a:cs typeface="Times New Roman"/>
                        </a:rPr>
                        <a:t>ثالثاً :مجموعة المحاصيل التى تحتاج إلى 33% على الأقل رطوبة أرضية أعلا من نقطة الذبول</a:t>
                      </a: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rtl="1" fontAlgn="t"/>
                      <a:r>
                        <a:rPr lang="ar-SA" sz="1400" b="1" dirty="0">
                          <a:effectLst/>
                          <a:cs typeface="Times New Roman"/>
                        </a:rPr>
                        <a:t>فاصوليا </a:t>
                      </a:r>
                      <a:r>
                        <a:rPr lang="ar-SA" sz="1400" b="1" dirty="0" err="1">
                          <a:effectLst/>
                          <a:cs typeface="Times New Roman"/>
                        </a:rPr>
                        <a:t>الليما</a:t>
                      </a:r>
                      <a:r>
                        <a:rPr lang="ar-SA" sz="1400" b="1" dirty="0">
                          <a:effectLst/>
                          <a:cs typeface="Times New Roman"/>
                        </a:rPr>
                        <a:t> </a:t>
                      </a:r>
                      <a:r>
                        <a:rPr lang="ar-SA" sz="1400" b="1" dirty="0">
                          <a:effectLst/>
                          <a:latin typeface="Times New Roman"/>
                        </a:rPr>
                        <a:t>–</a:t>
                      </a:r>
                      <a:r>
                        <a:rPr lang="ar-SA" sz="1400" b="1" dirty="0">
                          <a:effectLst/>
                          <a:cs typeface="Times New Roman"/>
                        </a:rPr>
                        <a:t> البسلة</a:t>
                      </a:r>
                      <a:endParaRPr lang="ar-SA"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r>
              <a:tr h="1635700">
                <a:tc>
                  <a:txBody>
                    <a:bodyPr/>
                    <a:lstStyle/>
                    <a:p>
                      <a:pPr algn="ctr" rtl="1" fontAlgn="t"/>
                      <a:r>
                        <a:rPr lang="ar-SA" sz="1400" b="1">
                          <a:effectLst/>
                          <a:cs typeface="Times New Roman"/>
                        </a:rPr>
                        <a:t>رابعاً :مجموعة المحاصيل التى تحتاج إلى 50% على الأقل رطوبة أرضية أعلا من نقطة الذبول</a:t>
                      </a: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rtl="1" fontAlgn="t"/>
                      <a:r>
                        <a:rPr lang="ar-SA" dirty="0">
                          <a:effectLst/>
                        </a:rPr>
                        <a:t/>
                      </a:r>
                      <a:br>
                        <a:rPr lang="ar-SA" dirty="0">
                          <a:effectLst/>
                        </a:rPr>
                      </a:br>
                      <a:endParaRPr lang="ar-SA" dirty="0">
                        <a:effectLst/>
                      </a:endParaRPr>
                    </a:p>
                    <a:p>
                      <a:pPr algn="ctr" rtl="1" fontAlgn="t"/>
                      <a:r>
                        <a:rPr lang="ar-SA" sz="1400" b="1" dirty="0">
                          <a:effectLst/>
                          <a:cs typeface="Times New Roman"/>
                        </a:rPr>
                        <a:t>البنجر </a:t>
                      </a:r>
                      <a:r>
                        <a:rPr lang="ar-SA" sz="1400" b="1" dirty="0">
                          <a:effectLst/>
                          <a:latin typeface="Times New Roman"/>
                        </a:rPr>
                        <a:t>–</a:t>
                      </a:r>
                      <a:r>
                        <a:rPr lang="ar-SA" sz="1400" b="1" dirty="0">
                          <a:effectLst/>
                          <a:cs typeface="Times New Roman"/>
                        </a:rPr>
                        <a:t> الخس</a:t>
                      </a:r>
                      <a:endParaRPr lang="ar-SA"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r>
              <a:tr h="860714">
                <a:tc>
                  <a:txBody>
                    <a:bodyPr/>
                    <a:lstStyle/>
                    <a:p>
                      <a:pPr algn="ctr" rtl="1" fontAlgn="t"/>
                      <a:r>
                        <a:rPr lang="ar-SA" sz="1400" b="1" dirty="0">
                          <a:effectLst/>
                          <a:cs typeface="Times New Roman"/>
                        </a:rPr>
                        <a:t>خامساً :مجموعة المحاصيل </a:t>
                      </a:r>
                      <a:r>
                        <a:rPr lang="ar-SA" sz="1400" b="1" dirty="0" err="1">
                          <a:effectLst/>
                          <a:cs typeface="Times New Roman"/>
                        </a:rPr>
                        <a:t>التى</a:t>
                      </a:r>
                      <a:r>
                        <a:rPr lang="ar-SA" sz="1400" b="1" dirty="0">
                          <a:effectLst/>
                          <a:cs typeface="Times New Roman"/>
                        </a:rPr>
                        <a:t> تحتاج إلى نسبة مرتفعة من الرطوبة الأرضية أعلا تقرب من السعة الحقلية</a:t>
                      </a:r>
                      <a:endParaRPr lang="ar-SA"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rtl="1" fontAlgn="t"/>
                      <a:r>
                        <a:rPr lang="ar-SA" sz="1400" b="1" dirty="0">
                          <a:effectLst/>
                          <a:cs typeface="Times New Roman"/>
                        </a:rPr>
                        <a:t>الكرفس </a:t>
                      </a:r>
                      <a:r>
                        <a:rPr lang="ar-SA" sz="1400" b="1" dirty="0" smtClean="0">
                          <a:effectLst/>
                          <a:latin typeface="Times New Roman"/>
                        </a:rPr>
                        <a:t>–</a:t>
                      </a:r>
                      <a:r>
                        <a:rPr lang="ar-SA" sz="1400" b="1" dirty="0" smtClean="0">
                          <a:effectLst/>
                          <a:cs typeface="Times New Roman"/>
                        </a:rPr>
                        <a:t>القلقاس</a:t>
                      </a:r>
                      <a:endParaRPr lang="ar-SA"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r>
            </a:tbl>
          </a:graphicData>
        </a:graphic>
      </p:graphicFrame>
    </p:spTree>
    <p:extLst>
      <p:ext uri="{BB962C8B-B14F-4D97-AF65-F5344CB8AC3E}">
        <p14:creationId xmlns:p14="http://schemas.microsoft.com/office/powerpoint/2010/main" val="4024258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04800"/>
            <a:ext cx="8229600" cy="152400"/>
          </a:xfrm>
        </p:spPr>
        <p:txBody>
          <a:bodyPr>
            <a:normAutofit fontScale="90000"/>
          </a:bodyPr>
          <a:lstStyle/>
          <a:p>
            <a:endParaRPr lang="ar-SA"/>
          </a:p>
        </p:txBody>
      </p:sp>
      <p:sp>
        <p:nvSpPr>
          <p:cNvPr id="3" name="عنصر نائب للمحتوى 2"/>
          <p:cNvSpPr>
            <a:spLocks noGrp="1"/>
          </p:cNvSpPr>
          <p:nvPr>
            <p:ph idx="1"/>
          </p:nvPr>
        </p:nvSpPr>
        <p:spPr>
          <a:xfrm>
            <a:off x="152400" y="228600"/>
            <a:ext cx="8839200" cy="6477000"/>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fontScale="77500" lnSpcReduction="20000"/>
          </a:bodyPr>
          <a:lstStyle/>
          <a:p>
            <a:r>
              <a:rPr lang="ar-SA" b="1" u="sng" dirty="0"/>
              <a:t>ج- طرق فقد ماء </a:t>
            </a:r>
            <a:r>
              <a:rPr lang="ar-SA" b="1" u="sng" dirty="0" err="1"/>
              <a:t>الرى</a:t>
            </a:r>
            <a:r>
              <a:rPr lang="ar-SA" b="1" u="sng" dirty="0"/>
              <a:t> من التربة</a:t>
            </a:r>
            <a:endParaRPr lang="ar-SA" dirty="0"/>
          </a:p>
          <a:p>
            <a:r>
              <a:rPr lang="ar-SA" b="1" dirty="0"/>
              <a:t>حيث هناك ثلاث طرق لفقد ماء </a:t>
            </a:r>
            <a:r>
              <a:rPr lang="ar-SA" b="1" dirty="0" err="1"/>
              <a:t>الرى</a:t>
            </a:r>
            <a:r>
              <a:rPr lang="ar-SA" b="1" dirty="0"/>
              <a:t> من التربة </a:t>
            </a:r>
            <a:r>
              <a:rPr lang="ar-SA" b="1" dirty="0" err="1"/>
              <a:t>هى</a:t>
            </a:r>
            <a:r>
              <a:rPr lang="ar-SA" b="1" dirty="0"/>
              <a:t> :</a:t>
            </a:r>
            <a:endParaRPr lang="ar-SA" dirty="0"/>
          </a:p>
          <a:p>
            <a:r>
              <a:rPr lang="ar-SA" b="1" dirty="0"/>
              <a:t>1-    الفقد </a:t>
            </a:r>
            <a:r>
              <a:rPr lang="ar-SA" b="1" dirty="0" err="1"/>
              <a:t>السطحى</a:t>
            </a:r>
            <a:r>
              <a:rPr lang="ar-SA" b="1" dirty="0"/>
              <a:t> :- وهو عبارة عن كمية الماء الزائد عند </a:t>
            </a:r>
            <a:r>
              <a:rPr lang="ar-SA" b="1" dirty="0" err="1"/>
              <a:t>الرى</a:t>
            </a:r>
            <a:endParaRPr lang="ar-SA" dirty="0"/>
          </a:p>
          <a:p>
            <a:r>
              <a:rPr lang="ar-SA" b="1" dirty="0"/>
              <a:t>2- الفقد بالتبخر :- وعموماً </a:t>
            </a:r>
            <a:r>
              <a:rPr lang="ar-SA" b="1" dirty="0" err="1"/>
              <a:t>فأنة</a:t>
            </a:r>
            <a:r>
              <a:rPr lang="ar-SA" b="1" dirty="0"/>
              <a:t> يهمنا كمية الماء </a:t>
            </a:r>
            <a:r>
              <a:rPr lang="ar-SA" b="1" dirty="0" err="1"/>
              <a:t>التى</a:t>
            </a:r>
            <a:r>
              <a:rPr lang="ar-SA" b="1" dirty="0"/>
              <a:t> تفقد عن طريق التبخر وخاصة إذا كانت كمية </a:t>
            </a:r>
            <a:r>
              <a:rPr lang="ar-SA" b="1" dirty="0" err="1"/>
              <a:t>الرى</a:t>
            </a:r>
            <a:r>
              <a:rPr lang="ar-SA" b="1" dirty="0"/>
              <a:t> قليلة </a:t>
            </a:r>
            <a:r>
              <a:rPr lang="ar-SA" b="1" dirty="0" err="1"/>
              <a:t>أوكانت</a:t>
            </a:r>
            <a:r>
              <a:rPr lang="ar-SA" b="1" dirty="0"/>
              <a:t> جذور النباتات سطحية كما هو الحال </a:t>
            </a:r>
            <a:r>
              <a:rPr lang="ar-SA" b="1" dirty="0" err="1"/>
              <a:t>فى</a:t>
            </a:r>
            <a:r>
              <a:rPr lang="ar-SA" b="1" dirty="0"/>
              <a:t> البنجر </a:t>
            </a:r>
            <a:endParaRPr lang="ar-SA" dirty="0"/>
          </a:p>
          <a:p>
            <a:r>
              <a:rPr lang="ar-SA" b="1" dirty="0"/>
              <a:t>2-    الفقد عن طريق الرشح :- وهى مرتبطة بطبيعة الأرض وبمستوى الماء </a:t>
            </a:r>
            <a:r>
              <a:rPr lang="ar-SA" b="1" dirty="0" err="1"/>
              <a:t>الأرضى</a:t>
            </a:r>
            <a:r>
              <a:rPr lang="ar-SA" b="1" dirty="0"/>
              <a:t> وبوجود المصارف.</a:t>
            </a:r>
            <a:endParaRPr lang="ar-SA" dirty="0"/>
          </a:p>
          <a:p>
            <a:r>
              <a:rPr lang="ar-SA" dirty="0"/>
              <a:t/>
            </a:r>
            <a:br>
              <a:rPr lang="ar-SA" dirty="0"/>
            </a:br>
            <a:endParaRPr lang="ar-SA" dirty="0"/>
          </a:p>
          <a:p>
            <a:r>
              <a:rPr lang="ar-SA" b="1" u="sng" dirty="0"/>
              <a:t>د- كمية الماء </a:t>
            </a:r>
            <a:r>
              <a:rPr lang="ar-SA" b="1" u="sng" dirty="0" err="1"/>
              <a:t>التى</a:t>
            </a:r>
            <a:r>
              <a:rPr lang="ar-SA" b="1" u="sng" dirty="0"/>
              <a:t> يستعملها النبات</a:t>
            </a:r>
            <a:endParaRPr lang="ar-SA" dirty="0"/>
          </a:p>
          <a:p>
            <a:r>
              <a:rPr lang="ar-SA" b="1" dirty="0"/>
              <a:t>وهى عبارة عن الفرق بين السعة الحقلية المائية </a:t>
            </a:r>
            <a:r>
              <a:rPr lang="en-GB" b="1" dirty="0"/>
              <a:t>Moisture field capacity </a:t>
            </a:r>
            <a:r>
              <a:rPr lang="en-GB" b="1" dirty="0" smtClean="0"/>
              <a:t>) </a:t>
            </a:r>
            <a:r>
              <a:rPr lang="ar-SA" b="1" dirty="0" smtClean="0"/>
              <a:t>وكمية </a:t>
            </a:r>
            <a:r>
              <a:rPr lang="ar-SA" b="1" dirty="0" err="1"/>
              <a:t>المياة</a:t>
            </a:r>
            <a:r>
              <a:rPr lang="ar-SA" b="1" dirty="0"/>
              <a:t> </a:t>
            </a:r>
            <a:r>
              <a:rPr lang="ar-SA" b="1" dirty="0" err="1"/>
              <a:t>التى</a:t>
            </a:r>
            <a:r>
              <a:rPr lang="ar-SA" b="1" dirty="0"/>
              <a:t> تحتفظ بها ارض بعد </a:t>
            </a:r>
            <a:r>
              <a:rPr lang="ar-SA" b="1" dirty="0" err="1"/>
              <a:t>الرى</a:t>
            </a:r>
            <a:r>
              <a:rPr lang="ar-SA" b="1" dirty="0"/>
              <a:t> بزمن قصير مع سهولة الصرف ) ونسبة الرطوبة عندما تذبل النباتات </a:t>
            </a:r>
            <a:r>
              <a:rPr lang="en-GB" b="1" dirty="0"/>
              <a:t>Wilting Percentage . </a:t>
            </a:r>
            <a:r>
              <a:rPr lang="ar-SA" b="1" dirty="0"/>
              <a:t>وتختلف كمية الماء </a:t>
            </a:r>
            <a:r>
              <a:rPr lang="ar-SA" b="1" dirty="0" err="1"/>
              <a:t>التى</a:t>
            </a:r>
            <a:r>
              <a:rPr lang="ar-SA" b="1" dirty="0"/>
              <a:t> يستعملها النبات من أرض إلى </a:t>
            </a:r>
            <a:r>
              <a:rPr lang="ar-SA" b="1" dirty="0" err="1"/>
              <a:t>أخرى،ويوضح</a:t>
            </a:r>
            <a:r>
              <a:rPr lang="ar-SA" b="1" dirty="0"/>
              <a:t> الجدول </a:t>
            </a:r>
            <a:r>
              <a:rPr lang="ar-SA" b="1" dirty="0" err="1"/>
              <a:t>الأتى</a:t>
            </a:r>
            <a:r>
              <a:rPr lang="ar-SA" b="1" dirty="0"/>
              <a:t> تأثير نوع التربة على كمية وفترات </a:t>
            </a:r>
            <a:r>
              <a:rPr lang="ar-SA" b="1" dirty="0" err="1"/>
              <a:t>الرى</a:t>
            </a:r>
            <a:endParaRPr lang="ar-SA" dirty="0"/>
          </a:p>
          <a:p>
            <a:r>
              <a:rPr lang="ar-SA" dirty="0" smtClean="0"/>
              <a:t/>
            </a:r>
            <a:br>
              <a:rPr lang="ar-SA" dirty="0" smtClean="0"/>
            </a:br>
            <a:endParaRPr lang="ar-SA" dirty="0"/>
          </a:p>
        </p:txBody>
      </p:sp>
    </p:spTree>
    <p:extLst>
      <p:ext uri="{BB962C8B-B14F-4D97-AF65-F5344CB8AC3E}">
        <p14:creationId xmlns:p14="http://schemas.microsoft.com/office/powerpoint/2010/main" val="8061333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229600" cy="1265238"/>
          </a:xfrm>
        </p:spPr>
        <p:txBody>
          <a:bodyPr>
            <a:normAutofit fontScale="90000"/>
          </a:bodyPr>
          <a:lstStyle/>
          <a:p>
            <a:r>
              <a:rPr lang="ar-SA" sz="3100" b="1" dirty="0" smtClean="0"/>
              <a:t>الجدول </a:t>
            </a:r>
            <a:r>
              <a:rPr lang="ar-SA" sz="3100" b="1" dirty="0" err="1" smtClean="0"/>
              <a:t>الأتى</a:t>
            </a:r>
            <a:r>
              <a:rPr lang="ar-SA" sz="3100" b="1" dirty="0" smtClean="0"/>
              <a:t> </a:t>
            </a:r>
            <a:r>
              <a:rPr lang="ar-SA" sz="3100" b="1" dirty="0" smtClean="0"/>
              <a:t> يبين تأثير </a:t>
            </a:r>
            <a:r>
              <a:rPr lang="ar-SA" sz="3100" b="1" dirty="0" smtClean="0"/>
              <a:t>نوع التربة على كمية وفترات </a:t>
            </a:r>
            <a:r>
              <a:rPr lang="ar-SA" sz="3100" b="1" dirty="0" err="1" smtClean="0"/>
              <a:t>الرى</a:t>
            </a:r>
            <a:r>
              <a:rPr lang="ar-SA" sz="3100" dirty="0" smtClean="0"/>
              <a:t/>
            </a:r>
            <a:br>
              <a:rPr lang="ar-SA" sz="3100" dirty="0" smtClean="0"/>
            </a:br>
            <a:r>
              <a:rPr lang="ar-SA" sz="2000" dirty="0" smtClean="0"/>
              <a:t/>
            </a:r>
            <a:br>
              <a:rPr lang="ar-SA" sz="2000" dirty="0" smtClean="0"/>
            </a:br>
            <a:r>
              <a:rPr lang="ar-SA" sz="2000" dirty="0" smtClean="0"/>
              <a:t/>
            </a:r>
            <a:br>
              <a:rPr lang="ar-SA" sz="2000" dirty="0" smtClean="0"/>
            </a:br>
            <a:endParaRPr lang="ar-SA" sz="2000" dirty="0"/>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3010356898"/>
              </p:ext>
            </p:extLst>
          </p:nvPr>
        </p:nvGraphicFramePr>
        <p:xfrm>
          <a:off x="1" y="1001486"/>
          <a:ext cx="9118600" cy="5867400"/>
        </p:xfrm>
        <a:graphic>
          <a:graphicData uri="http://schemas.openxmlformats.org/drawingml/2006/table">
            <a:tbl>
              <a:tblPr rtl="1"/>
              <a:tblGrid>
                <a:gridCol w="1948770"/>
                <a:gridCol w="3935191"/>
                <a:gridCol w="3234639"/>
              </a:tblGrid>
              <a:tr h="325967">
                <a:tc>
                  <a:txBody>
                    <a:bodyPr/>
                    <a:lstStyle/>
                    <a:p>
                      <a:pPr algn="ctr" rtl="1" fontAlgn="t"/>
                      <a:r>
                        <a:rPr lang="ar-SA" sz="1400" b="1" dirty="0">
                          <a:effectLst/>
                          <a:cs typeface="Times New Roman"/>
                        </a:rPr>
                        <a:t>نوع التربة</a:t>
                      </a:r>
                      <a:endParaRPr lang="ar-SA"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504D"/>
                    </a:solidFill>
                  </a:tcPr>
                </a:tc>
                <a:tc>
                  <a:txBody>
                    <a:bodyPr/>
                    <a:lstStyle/>
                    <a:p>
                      <a:pPr algn="ctr" rtl="1" fontAlgn="t"/>
                      <a:r>
                        <a:rPr lang="ar-SA" sz="1400" b="1">
                          <a:effectLst/>
                          <a:cs typeface="Times New Roman"/>
                        </a:rPr>
                        <a:t>خواص التربة</a:t>
                      </a: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504D"/>
                    </a:solidFill>
                  </a:tcPr>
                </a:tc>
                <a:tc>
                  <a:txBody>
                    <a:bodyPr/>
                    <a:lstStyle/>
                    <a:p>
                      <a:pPr algn="ctr" rtl="1" fontAlgn="t"/>
                      <a:r>
                        <a:rPr lang="ar-SA" sz="1400" b="1">
                          <a:effectLst/>
                          <a:cs typeface="Times New Roman"/>
                        </a:rPr>
                        <a:t>مواعيد الرى</a:t>
                      </a: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504D"/>
                    </a:solidFill>
                  </a:tcPr>
                </a:tc>
              </a:tr>
              <a:tr h="2607733">
                <a:tc>
                  <a:txBody>
                    <a:bodyPr/>
                    <a:lstStyle/>
                    <a:p>
                      <a:pPr algn="ctr" rtl="1" fontAlgn="t"/>
                      <a:r>
                        <a:rPr lang="ar-SA" sz="1400" b="1">
                          <a:effectLst/>
                          <a:cs typeface="Times New Roman"/>
                        </a:rPr>
                        <a:t>الأرض الرملية</a:t>
                      </a: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6DDE8"/>
                    </a:solidFill>
                  </a:tcPr>
                </a:tc>
                <a:tc>
                  <a:txBody>
                    <a:bodyPr/>
                    <a:lstStyle/>
                    <a:p>
                      <a:pPr algn="ctr" rtl="1" fontAlgn="t"/>
                      <a:r>
                        <a:rPr lang="ar-SA" sz="1400" b="1" dirty="0">
                          <a:effectLst/>
                          <a:cs typeface="Times New Roman"/>
                        </a:rPr>
                        <a:t>تتميز الأرض الرملية بأنها سريعة الجفاف</a:t>
                      </a:r>
                      <a:endParaRPr lang="ar-SA"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rtl="1" fontAlgn="t"/>
                      <a:r>
                        <a:rPr lang="ar-SA" sz="1400" b="1">
                          <a:effectLst/>
                          <a:cs typeface="Times New Roman"/>
                        </a:rPr>
                        <a:t>1- يلزم تكرار الرى على فترات قصيرة وخاصة فى الصيف وذلك لضمان توفر الرطوبة بأستمرار حول جذور النباتات.</a:t>
                      </a:r>
                      <a:endParaRPr lang="ar-SA">
                        <a:effectLst/>
                      </a:endParaRPr>
                    </a:p>
                    <a:p>
                      <a:pPr algn="ctr" rtl="1" fontAlgn="t"/>
                      <a:r>
                        <a:rPr lang="ar-SA" sz="1400" b="1">
                          <a:effectLst/>
                          <a:cs typeface="Times New Roman"/>
                        </a:rPr>
                        <a:t>2- ينصح برى محاصيل الخضر بنحو 2 بوصة ( 210م3 ) اسبوعياً للفدان فى الأرض الرملية فى الجو الجاف.</a:t>
                      </a: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r>
              <a:tr h="977900">
                <a:tc>
                  <a:txBody>
                    <a:bodyPr/>
                    <a:lstStyle/>
                    <a:p>
                      <a:pPr algn="ctr" rtl="1" fontAlgn="t"/>
                      <a:r>
                        <a:rPr lang="ar-SA" sz="1400" b="1">
                          <a:effectLst/>
                          <a:cs typeface="Times New Roman"/>
                        </a:rPr>
                        <a:t>الأرض الصفراء</a:t>
                      </a: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6DDE8"/>
                    </a:solidFill>
                  </a:tcPr>
                </a:tc>
                <a:tc>
                  <a:txBody>
                    <a:bodyPr/>
                    <a:lstStyle/>
                    <a:p>
                      <a:pPr algn="ctr" rtl="1" fontAlgn="t"/>
                      <a:r>
                        <a:rPr lang="ar-SA" sz="1400" b="1">
                          <a:effectLst/>
                          <a:cs typeface="Times New Roman"/>
                        </a:rPr>
                        <a:t>تتميز الأرض الصفراء بأنها أقل احتياجاً للماء من الأرض الرملية لأن خاصية حفظ الرطوبة بها معتدلة</a:t>
                      </a: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rtl="1" fontAlgn="t"/>
                      <a:r>
                        <a:rPr lang="ar-SA" sz="1400" b="1">
                          <a:effectLst/>
                          <a:cs typeface="Times New Roman"/>
                        </a:rPr>
                        <a:t>1- يلزم الرى كل أسبوع صيفاً وكل أسبوعين شتاء.</a:t>
                      </a: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r>
              <a:tr h="1955800">
                <a:tc>
                  <a:txBody>
                    <a:bodyPr/>
                    <a:lstStyle/>
                    <a:p>
                      <a:pPr algn="ctr" rtl="1" fontAlgn="t"/>
                      <a:r>
                        <a:rPr lang="ar-SA" sz="1400" b="1">
                          <a:effectLst/>
                          <a:cs typeface="Times New Roman"/>
                        </a:rPr>
                        <a:t>الأرض الطينية</a:t>
                      </a: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6DDE8"/>
                    </a:solidFill>
                  </a:tcPr>
                </a:tc>
                <a:tc>
                  <a:txBody>
                    <a:bodyPr/>
                    <a:lstStyle/>
                    <a:p>
                      <a:pPr algn="ctr" rtl="1" fontAlgn="t"/>
                      <a:r>
                        <a:rPr lang="ar-SA" sz="1400" b="1">
                          <a:effectLst/>
                          <a:cs typeface="Times New Roman"/>
                        </a:rPr>
                        <a:t>تتميز الأرض الطينية بأنها أقل الأراضى حاجة لتكرار الرى لأن خاصية حفظ الرطوبة بها قوية</a:t>
                      </a: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rtl="1" fontAlgn="t"/>
                      <a:r>
                        <a:rPr lang="ar-SA" sz="1400" b="1" dirty="0">
                          <a:effectLst/>
                          <a:cs typeface="Times New Roman"/>
                        </a:rPr>
                        <a:t>1- يلزم </a:t>
                      </a:r>
                      <a:r>
                        <a:rPr lang="ar-SA" sz="1400" b="1" dirty="0" err="1">
                          <a:effectLst/>
                          <a:cs typeface="Times New Roman"/>
                        </a:rPr>
                        <a:t>الرى</a:t>
                      </a:r>
                      <a:r>
                        <a:rPr lang="ar-SA" sz="1400" b="1" dirty="0">
                          <a:effectLst/>
                          <a:cs typeface="Times New Roman"/>
                        </a:rPr>
                        <a:t> كل 10 </a:t>
                      </a:r>
                      <a:r>
                        <a:rPr lang="ar-SA" sz="1400" b="1" dirty="0">
                          <a:effectLst/>
                          <a:latin typeface="Times New Roman"/>
                        </a:rPr>
                        <a:t>–</a:t>
                      </a:r>
                      <a:r>
                        <a:rPr lang="ar-SA" sz="1400" b="1" dirty="0">
                          <a:effectLst/>
                          <a:cs typeface="Times New Roman"/>
                        </a:rPr>
                        <a:t> 15 يوماً صيفاً وكل 20 </a:t>
                      </a:r>
                      <a:r>
                        <a:rPr lang="ar-SA" sz="1400" b="1" dirty="0">
                          <a:effectLst/>
                          <a:latin typeface="Times New Roman"/>
                        </a:rPr>
                        <a:t>–</a:t>
                      </a:r>
                      <a:r>
                        <a:rPr lang="ar-SA" sz="1400" b="1" dirty="0">
                          <a:effectLst/>
                          <a:cs typeface="Times New Roman"/>
                        </a:rPr>
                        <a:t> 25 يوماً شتاء.</a:t>
                      </a:r>
                      <a:endParaRPr lang="ar-SA" dirty="0">
                        <a:effectLst/>
                      </a:endParaRPr>
                    </a:p>
                    <a:p>
                      <a:pPr algn="ctr" rtl="1" fontAlgn="t"/>
                      <a:r>
                        <a:rPr lang="ar-SA" sz="1400" b="1" dirty="0">
                          <a:effectLst/>
                          <a:cs typeface="Times New Roman"/>
                        </a:rPr>
                        <a:t>2- ينصح برى محاصيل الخضر بنحو بوصة ( 105م3 ) اسبوعياً للفدان </a:t>
                      </a:r>
                      <a:r>
                        <a:rPr lang="ar-SA" sz="1400" b="1" dirty="0" err="1">
                          <a:effectLst/>
                          <a:cs typeface="Times New Roman"/>
                        </a:rPr>
                        <a:t>فى</a:t>
                      </a:r>
                      <a:r>
                        <a:rPr lang="ar-SA" sz="1400" b="1" dirty="0">
                          <a:effectLst/>
                          <a:cs typeface="Times New Roman"/>
                        </a:rPr>
                        <a:t> الأرض الثقيلة </a:t>
                      </a:r>
                      <a:r>
                        <a:rPr lang="ar-SA" sz="1400" b="1" dirty="0" err="1">
                          <a:effectLst/>
                          <a:cs typeface="Times New Roman"/>
                        </a:rPr>
                        <a:t>فى</a:t>
                      </a:r>
                      <a:r>
                        <a:rPr lang="ar-SA" sz="1400" b="1" dirty="0">
                          <a:effectLst/>
                          <a:cs typeface="Times New Roman"/>
                        </a:rPr>
                        <a:t> الجو الجاف.</a:t>
                      </a:r>
                      <a:endParaRPr lang="ar-SA"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r>
            </a:tbl>
          </a:graphicData>
        </a:graphic>
      </p:graphicFrame>
    </p:spTree>
    <p:extLst>
      <p:ext uri="{BB962C8B-B14F-4D97-AF65-F5344CB8AC3E}">
        <p14:creationId xmlns:p14="http://schemas.microsoft.com/office/powerpoint/2010/main" val="130772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5400000" scaled="0"/>
        </a:grad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81000"/>
            <a:ext cx="8229600" cy="228600"/>
          </a:xfrm>
        </p:spPr>
        <p:txBody>
          <a:bodyPr>
            <a:normAutofit fontScale="90000"/>
          </a:bodyPr>
          <a:lstStyle/>
          <a:p>
            <a:endParaRPr lang="ar-SA" dirty="0"/>
          </a:p>
        </p:txBody>
      </p:sp>
      <p:sp>
        <p:nvSpPr>
          <p:cNvPr id="3" name="عنصر نائب للمحتوى 2"/>
          <p:cNvSpPr>
            <a:spLocks noGrp="1"/>
          </p:cNvSpPr>
          <p:nvPr>
            <p:ph idx="1"/>
          </p:nvPr>
        </p:nvSpPr>
        <p:spPr/>
        <p:txBody>
          <a:bodyPr>
            <a:normAutofit fontScale="77500" lnSpcReduction="20000"/>
          </a:bodyPr>
          <a:lstStyle/>
          <a:p>
            <a:r>
              <a:rPr lang="ar-SA" b="1" dirty="0" smtClean="0"/>
              <a:t>اهمية </a:t>
            </a:r>
            <a:r>
              <a:rPr lang="ar-SA" b="1" dirty="0"/>
              <a:t>الماء للنباتات</a:t>
            </a:r>
          </a:p>
          <a:p>
            <a:r>
              <a:rPr lang="ar-SA" dirty="0"/>
              <a:t>يُشكّل الماء ما يقارب 90% من وزن النباتات الخضراء بشكلٍ عامٍ، هو ضروريٌ لإنبات البذور ونمو الجذور وفي التغذية وتكاثر النباتات، كما يُساعد في تحويل النشاء إلى سكريات، ويلعب دورًا رئيسيًا في انقسام ونمو الخلايا بالتالي في نمو النباتات، كما يُساعد الماء النباتات في امتصاص العناصر الغذائية من التربة من خلال عملية النتح.</a:t>
            </a:r>
          </a:p>
          <a:p>
            <a:r>
              <a:rPr lang="ar-SA" dirty="0"/>
              <a:t>يدخل الماء في تركيب </a:t>
            </a:r>
            <a:r>
              <a:rPr lang="ar-SA" dirty="0" err="1"/>
              <a:t>البروتوبلازم</a:t>
            </a:r>
            <a:r>
              <a:rPr lang="ar-SA" dirty="0"/>
              <a:t> وهو المكوّن الرئيسي له، ويعمل كمذيبٍ يخدم في إذابة العناصر الغذائية سواء العناصر الأساسية التي تتواجد في التربة على مستوى الجذور ونقلها عبر الأوعية الخشبية إلى الأوراق حيث يُصنّع الغذاء المُركّب بعملية </a:t>
            </a:r>
            <a:r>
              <a:rPr lang="ar-SA" b="1" dirty="0">
                <a:hlinkClick r:id="rId2" tooltip="التمثيل الضوئي"/>
              </a:rPr>
              <a:t>التمثيل الضوئي</a:t>
            </a:r>
            <a:r>
              <a:rPr lang="ar-SA" dirty="0"/>
              <a:t>، أومن خلال نقل الماء للمُركّبات المُصنّعة في الأوراق إلى أماكن استخدامها وتخزينها في النبات عبر الأوعية </a:t>
            </a:r>
            <a:r>
              <a:rPr lang="ar-SA" dirty="0" err="1"/>
              <a:t>اللحائية</a:t>
            </a:r>
            <a:r>
              <a:rPr lang="ar-SA" dirty="0" smtClean="0"/>
              <a:t>.</a:t>
            </a:r>
            <a:r>
              <a:rPr lang="ar-SA" dirty="0"/>
              <a:t> ساعد الماء النبات في عملية التنظيم الحراري، كما يلعب دورًا في التفاعلات الكيميائية والفيزيائية والبيولوجية في التربة وتأثيراتها على النبات</a:t>
            </a:r>
            <a:r>
              <a:rPr lang="ar-SA" dirty="0" smtClean="0"/>
              <a:t>.</a:t>
            </a:r>
            <a:endParaRPr lang="ar-SA" dirty="0"/>
          </a:p>
        </p:txBody>
      </p:sp>
    </p:spTree>
    <p:extLst>
      <p:ext uri="{BB962C8B-B14F-4D97-AF65-F5344CB8AC3E}">
        <p14:creationId xmlns:p14="http://schemas.microsoft.com/office/powerpoint/2010/main" val="3906951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7500" lnSpcReduction="20000"/>
          </a:bodyPr>
          <a:lstStyle/>
          <a:p>
            <a:r>
              <a:rPr lang="ar-SA" b="1" dirty="0"/>
              <a:t>تعريف الري</a:t>
            </a:r>
          </a:p>
          <a:p>
            <a:r>
              <a:rPr lang="ar-SA" dirty="0"/>
              <a:t>يُعرف الري (</a:t>
            </a:r>
            <a:r>
              <a:rPr lang="en-GB" dirty="0"/>
              <a:t>Irrigation) </a:t>
            </a:r>
            <a:r>
              <a:rPr lang="ar-SA" dirty="0" smtClean="0"/>
              <a:t>)</a:t>
            </a:r>
          </a:p>
          <a:p>
            <a:r>
              <a:rPr lang="ar-SA" dirty="0" err="1" smtClean="0"/>
              <a:t>هوعملية</a:t>
            </a:r>
            <a:r>
              <a:rPr lang="ar-SA" dirty="0" smtClean="0"/>
              <a:t> </a:t>
            </a:r>
            <a:r>
              <a:rPr lang="ar-SA" dirty="0"/>
              <a:t>نقل وجلب المياه وتوزيعها على النباتات المزروعة والمحاصيل المختلفة لتلبية احتياجاتها المائية، والتي يمكن من خلالها مدّ النباتات باحتياجاته الغذائية المُضافة صناعيًا من خلال إضافتها إلى مياه الري.</a:t>
            </a:r>
          </a:p>
          <a:p>
            <a:r>
              <a:rPr lang="ar-SA" dirty="0"/>
              <a:t>تتم العملية بطرقٍ مختلفةٍ وبكمياتٍ تتفاوت بالاعتماد على العديد من الاعتبارات منها نوع النبات وطبيعة التربة وخصائصها الفيزيائية ومحتواها من العناصر الغذائية وبحسب موسم النمو والفترة من العام.</a:t>
            </a:r>
          </a:p>
          <a:p>
            <a:r>
              <a:rPr lang="ar-SA" dirty="0"/>
              <a:t>يتطلب ري بعض المحاصيل كالذرة مثلًا كمياتٍ كبيرةٍ من الماء مقارنةً بأنواع نباتيةٍ أخرى مثل الشعير أو القمح، كما تحتاج التُرب ذات البنية الرملية </a:t>
            </a:r>
            <a:r>
              <a:rPr lang="ar-SA" dirty="0" smtClean="0"/>
              <a:t>النفاذة التي </a:t>
            </a:r>
            <a:r>
              <a:rPr lang="ar-SA" dirty="0"/>
              <a:t>لا تستطيع الاحتفاظ بالماء بشكلٍ جيدٍ كمياتٍ أكبر من مياه الري بالمقارنة مع التُرب الطينية </a:t>
            </a:r>
            <a:r>
              <a:rPr lang="ar-SA" dirty="0" smtClean="0"/>
              <a:t>الغنيّة </a:t>
            </a:r>
            <a:r>
              <a:rPr lang="ar-SA" dirty="0"/>
              <a:t>بالغرويات والمواد العضوية التي تحتفظ بالماء بشكلٍ جيدٍ</a:t>
            </a:r>
            <a:r>
              <a:rPr lang="ar-SA" dirty="0" smtClean="0"/>
              <a:t>.</a:t>
            </a:r>
            <a:endParaRPr lang="ar-SA" dirty="0"/>
          </a:p>
        </p:txBody>
      </p:sp>
    </p:spTree>
    <p:extLst>
      <p:ext uri="{BB962C8B-B14F-4D97-AF65-F5344CB8AC3E}">
        <p14:creationId xmlns:p14="http://schemas.microsoft.com/office/powerpoint/2010/main" val="2628789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85000" lnSpcReduction="20000"/>
          </a:bodyPr>
          <a:lstStyle/>
          <a:p>
            <a:r>
              <a:rPr lang="ar-SA" b="1" dirty="0"/>
              <a:t>طرق الري</a:t>
            </a:r>
          </a:p>
          <a:p>
            <a:r>
              <a:rPr lang="ar-SA" dirty="0"/>
              <a:t>تُقسم إلى نمطين رئيسيين هما:</a:t>
            </a:r>
          </a:p>
          <a:p>
            <a:r>
              <a:rPr lang="ar-SA" b="1" dirty="0"/>
              <a:t>الطرق التقليدية</a:t>
            </a:r>
          </a:p>
          <a:p>
            <a:r>
              <a:rPr lang="ar-SA" dirty="0"/>
              <a:t>حيث يقوم فيها المزارع بسحب الماء بنفسه أو بوساطة المضخات أو الحيوانات من الآبار أو القنوات ويتم نقلها وتوزيعها بأساليب بسيطةٍ بدائيةٍ، وتمتاز برخص تكاليفها لكن كفاءتها مُنخفضةٌ بسبب سوء توزيع المياه بين النباتات والفقد والهدر الكبيرين للماء في طُرق الري التقليدي.</a:t>
            </a:r>
          </a:p>
          <a:p>
            <a:r>
              <a:rPr lang="ar-SA" b="1" dirty="0"/>
              <a:t>الطرق الحديثة</a:t>
            </a:r>
          </a:p>
          <a:p>
            <a:r>
              <a:rPr lang="ar-SA" dirty="0"/>
              <a:t>تُعتمد هذه الطريقة بشكلٍ أساسيٍ لتجنّب مشاكل هدر المياه في الأساليب التقليدية، وتعتمد على نقل المياه إلى النباتات باستخدام الأنابيب المُحكمة الإغلاق التي تضمن الحدّ من هدر وخسارة المياه، وتتضمن نظامين رئيسيين هما نظام الري </a:t>
            </a:r>
            <a:r>
              <a:rPr lang="ar-SA" dirty="0" err="1"/>
              <a:t>بالمرشات</a:t>
            </a:r>
            <a:r>
              <a:rPr lang="ar-SA" dirty="0"/>
              <a:t> ونظام الري </a:t>
            </a:r>
            <a:r>
              <a:rPr lang="ar-SA" dirty="0" err="1"/>
              <a:t>بالمُنقططات</a:t>
            </a:r>
            <a:r>
              <a:rPr lang="ar-SA" dirty="0" smtClean="0"/>
              <a:t>.</a:t>
            </a:r>
            <a:endParaRPr lang="ar-SA" dirty="0"/>
          </a:p>
        </p:txBody>
      </p:sp>
    </p:spTree>
    <p:extLst>
      <p:ext uri="{BB962C8B-B14F-4D97-AF65-F5344CB8AC3E}">
        <p14:creationId xmlns:p14="http://schemas.microsoft.com/office/powerpoint/2010/main" val="3514257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0000" lnSpcReduction="20000"/>
          </a:bodyPr>
          <a:lstStyle/>
          <a:p>
            <a:r>
              <a:rPr lang="ar-SA" b="1" dirty="0" smtClean="0"/>
              <a:t>انواع </a:t>
            </a:r>
            <a:r>
              <a:rPr lang="ar-SA" b="1" dirty="0"/>
              <a:t>الري</a:t>
            </a:r>
          </a:p>
          <a:p>
            <a:r>
              <a:rPr lang="ar-SA" dirty="0"/>
              <a:t>يُمكن تصنيف جميع أنواع ري النباتات المُتّبعة حاليًا بشكلٍ أو بآخر ضمن طريقتي الري الرئيسيتين، وتُتّبع غالبًا واحدةٌ من أنواع الري التالية:</a:t>
            </a:r>
          </a:p>
          <a:p>
            <a:r>
              <a:rPr lang="ar-SA" b="1" dirty="0"/>
              <a:t>الري السطحي</a:t>
            </a:r>
          </a:p>
          <a:p>
            <a:r>
              <a:rPr lang="ar-SA" dirty="0"/>
              <a:t>تعتمد عملية الري السطحي على نقل المياه من مصدرها (المُرتفع عادةً) إلى النباتات فوق سطح التربة بالجريان السطحي، وتتطلّب في بعض الحالات استخدام مضخاتٍ في حال كان مصدر المياه أخفض من الأرض التي تُزرع فيها النباتات.</a:t>
            </a:r>
          </a:p>
          <a:p>
            <a:r>
              <a:rPr lang="ar-SA" dirty="0"/>
              <a:t>تُحفر قنواتٌ أو أخاديدٌ سطحيةٌ في العادة لتسير فيها المياه وصولًا إلى الأرض الزراعية ومن ثم تُوزّع على النباتات بشكل مسارب سطحيةٍ بين صفوف النباتات في النباتات الحولية أو بشكل حلقاتٍ حول جذع الأشجار.</a:t>
            </a:r>
          </a:p>
          <a:p>
            <a:r>
              <a:rPr lang="ar-SA" dirty="0"/>
              <a:t>تُعتبر من ممارسات الري البدائية ومن سلبياتها </a:t>
            </a:r>
            <a:endParaRPr lang="ar-SA" dirty="0" smtClean="0"/>
          </a:p>
          <a:p>
            <a:r>
              <a:rPr lang="ar-SA" dirty="0" smtClean="0"/>
              <a:t>هدر </a:t>
            </a:r>
            <a:r>
              <a:rPr lang="ar-SA" dirty="0"/>
              <a:t>المياه سواء عن طريق التبخر أو التسرب إلى التربة التي تسير عليها في طريقها للوصول إلى النباتات، وترتبط كفاءتها بنوعية التربة ففي التُرب المُتجانسة ذات النفاذية الضعيفة ترتفع كفاءة الري السطحي لتصل إلى 90% من كفاءة الطرق الحديثة</a:t>
            </a:r>
            <a:r>
              <a:rPr lang="ar-SA" dirty="0" smtClean="0"/>
              <a:t>.</a:t>
            </a:r>
            <a:endParaRPr lang="ar-SA" dirty="0"/>
          </a:p>
        </p:txBody>
      </p:sp>
    </p:spTree>
    <p:extLst>
      <p:ext uri="{BB962C8B-B14F-4D97-AF65-F5344CB8AC3E}">
        <p14:creationId xmlns:p14="http://schemas.microsoft.com/office/powerpoint/2010/main" val="1899969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الري السطحي</a:t>
            </a:r>
            <a:endParaRPr lang="ar-SA" dirty="0"/>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57200" y="1219200"/>
            <a:ext cx="8153400" cy="518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07684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81000"/>
            <a:ext cx="8229600" cy="76200"/>
          </a:xfrm>
        </p:spPr>
        <p:txBody>
          <a:bodyPr>
            <a:normAutofit fontScale="90000"/>
          </a:bodyPr>
          <a:lstStyle/>
          <a:p>
            <a:endParaRPr lang="ar-SA" dirty="0"/>
          </a:p>
        </p:txBody>
      </p:sp>
      <p:sp>
        <p:nvSpPr>
          <p:cNvPr id="3" name="عنصر نائب للمحتوى 2"/>
          <p:cNvSpPr>
            <a:spLocks noGrp="1"/>
          </p:cNvSpPr>
          <p:nvPr>
            <p:ph idx="1"/>
          </p:nvPr>
        </p:nvSpPr>
        <p:spPr/>
        <p:txBody>
          <a:bodyPr>
            <a:normAutofit fontScale="85000" lnSpcReduction="10000"/>
          </a:bodyPr>
          <a:lstStyle/>
          <a:p>
            <a:r>
              <a:rPr lang="ar-SA" b="1" dirty="0"/>
              <a:t>الري بالغمر</a:t>
            </a:r>
          </a:p>
          <a:p>
            <a:r>
              <a:rPr lang="ar-SA" dirty="0"/>
              <a:t>يُعتبر نسبيًا من أنواع الري السطحي، إذ ويتشابه مع الأخير في كونه من الأساليب البدائية وهي من أقدم الطرق المُستخدمة في الري، وعادةً ما تُطبّق في المناطق الغنيّة بالمياه السطحية بالقرب من الأنهار والجداول والمجاري المائية. تختلف هذه التقنية عن التقنيّة السابقة في كونها لا تعتمد نقل المياه وريّ المزروعات من خلال جريان المياه في قنواتٍ أو مجارٍ مُحددةٍ ضمن الأرض، إنما تعتمد على الغمر الكامل للأرض بالمياه لفترةٍ من الزمن وتركها لتتغلغل في التربة وتصل لعمق الجذور.</a:t>
            </a:r>
          </a:p>
          <a:p>
            <a:r>
              <a:rPr lang="ar-SA" dirty="0"/>
              <a:t>تكون كمية الماء المهدورة في هذا النوع من الري أكبر من أيّ نوعٍ آخر، كما تنتج عنه بعض المشاكل مثل تملّح التربة الزراعية وغسل المغذيات من التربة</a:t>
            </a:r>
            <a:r>
              <a:rPr lang="ar-SA" dirty="0" smtClean="0"/>
              <a:t>.</a:t>
            </a:r>
            <a:endParaRPr lang="ar-SA" dirty="0"/>
          </a:p>
        </p:txBody>
      </p:sp>
    </p:spTree>
    <p:extLst>
      <p:ext uri="{BB962C8B-B14F-4D97-AF65-F5344CB8AC3E}">
        <p14:creationId xmlns:p14="http://schemas.microsoft.com/office/powerpoint/2010/main" val="8326959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الري بالغمر</a:t>
            </a:r>
            <a:endParaRPr lang="ar-SA" dirty="0"/>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28600" y="1371600"/>
            <a:ext cx="8305800" cy="510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61565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81000"/>
            <a:ext cx="8229600" cy="152400"/>
          </a:xfrm>
        </p:spPr>
        <p:txBody>
          <a:bodyPr>
            <a:normAutofit fontScale="90000"/>
          </a:bodyPr>
          <a:lstStyle/>
          <a:p>
            <a:endParaRPr lang="ar-SA" dirty="0"/>
          </a:p>
        </p:txBody>
      </p:sp>
      <p:sp>
        <p:nvSpPr>
          <p:cNvPr id="3" name="عنصر نائب للمحتوى 2"/>
          <p:cNvSpPr>
            <a:spLocks noGrp="1"/>
          </p:cNvSpPr>
          <p:nvPr>
            <p:ph idx="1"/>
          </p:nvPr>
        </p:nvSpPr>
        <p:spPr/>
        <p:txBody>
          <a:bodyPr>
            <a:normAutofit fontScale="70000" lnSpcReduction="20000"/>
          </a:bodyPr>
          <a:lstStyle/>
          <a:p>
            <a:r>
              <a:rPr lang="ar-SA" b="1" dirty="0"/>
              <a:t>الري </a:t>
            </a:r>
            <a:r>
              <a:rPr lang="ar-SA" b="1" dirty="0" err="1"/>
              <a:t>الرذاذي</a:t>
            </a:r>
            <a:r>
              <a:rPr lang="ar-SA" b="1" dirty="0"/>
              <a:t> (الري بالرش)</a:t>
            </a:r>
          </a:p>
          <a:p>
            <a:r>
              <a:rPr lang="ar-SA" dirty="0"/>
              <a:t>يُعتبر من أنواع الري الحديثة، ويعتمد على توصيل المياه إلى الحقل بوساطة خرطوم رئيسي يتفرع ضمن الأرض إلى فروعٍ ثانويةٍ ينتهي كلٌ منها بمرشٍ (أداة تقوم برشّ المياه على المساحة المُحيطة بها على شكل رذاذٍ)، وتُوزّع </a:t>
            </a:r>
            <a:r>
              <a:rPr lang="ar-SA" dirty="0" err="1"/>
              <a:t>المرشّات</a:t>
            </a:r>
            <a:r>
              <a:rPr lang="ar-SA" dirty="0"/>
              <a:t> في الحقل بحيث تُغطي كافّة مساحة الأرض فيما يُشبه إلى حدٍ ما الهطولات المطرية.</a:t>
            </a:r>
          </a:p>
          <a:p>
            <a:r>
              <a:rPr lang="ar-SA" dirty="0"/>
              <a:t>عادةً ما يتم طمر الأنابيب تحت سطح التربة بحيث لا تظهر سوى </a:t>
            </a:r>
            <a:r>
              <a:rPr lang="ar-SA" dirty="0" err="1"/>
              <a:t>المرشات</a:t>
            </a:r>
            <a:r>
              <a:rPr lang="ar-SA" dirty="0"/>
              <a:t>، وتُستخدم في ريّ المحاصيل وبعض بساتين الأشجار المثمرة ولري المُسطحات الخضراء في الحدائق العامة والملاعب وغيرها.</a:t>
            </a:r>
          </a:p>
          <a:p>
            <a:r>
              <a:rPr lang="ar-SA" dirty="0"/>
              <a:t>يُعاب على هذه الطريقة </a:t>
            </a:r>
            <a:endParaRPr lang="ar-SA" dirty="0" smtClean="0"/>
          </a:p>
          <a:p>
            <a:r>
              <a:rPr lang="ar-SA" dirty="0" smtClean="0"/>
              <a:t>فقد </a:t>
            </a:r>
            <a:r>
              <a:rPr lang="ar-SA" dirty="0"/>
              <a:t>الماء بالتبخر، وفي حال وجود رياح قوية في المنطقة تتعطّل عملية توزيع الماء بالتساوي حيث تجرف الرياح الماء معها، كما تزيد من رطوبة الأجزاء الهوائية من النباتات بالتالي تزيد من انتشار الأمراض الفطرية التي تُحبّذ البيئات الرطبة عامةً</a:t>
            </a:r>
            <a:r>
              <a:rPr lang="ar-SA" dirty="0" smtClean="0"/>
              <a:t>.</a:t>
            </a:r>
            <a:endParaRPr lang="ar-SA" dirty="0"/>
          </a:p>
        </p:txBody>
      </p:sp>
    </p:spTree>
    <p:extLst>
      <p:ext uri="{BB962C8B-B14F-4D97-AF65-F5344CB8AC3E}">
        <p14:creationId xmlns:p14="http://schemas.microsoft.com/office/powerpoint/2010/main" val="672177792"/>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1243</Words>
  <Application>Microsoft Office PowerPoint</Application>
  <PresentationFormat>عرض على الشاشة (3:4)‏</PresentationFormat>
  <Paragraphs>89</Paragraphs>
  <Slides>16</Slides>
  <Notes>0</Notes>
  <HiddenSlides>0</HiddenSlides>
  <MMClips>0</MMClips>
  <ScaleCrop>false</ScaleCrop>
  <HeadingPairs>
    <vt:vector size="4" baseType="variant">
      <vt:variant>
        <vt:lpstr>نسق</vt:lpstr>
      </vt:variant>
      <vt:variant>
        <vt:i4>1</vt:i4>
      </vt:variant>
      <vt:variant>
        <vt:lpstr>عناوين الشرائح</vt:lpstr>
      </vt:variant>
      <vt:variant>
        <vt:i4>16</vt:i4>
      </vt:variant>
    </vt:vector>
  </HeadingPairs>
  <TitlesOfParts>
    <vt:vector size="17" baseType="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الري السطحي</vt:lpstr>
      <vt:lpstr>عرض تقديمي في PowerPoint</vt:lpstr>
      <vt:lpstr>الري بالغمر</vt:lpstr>
      <vt:lpstr>عرض تقديمي في PowerPoint</vt:lpstr>
      <vt:lpstr>الري الرذاذي</vt:lpstr>
      <vt:lpstr>عرض تقديمي في PowerPoint</vt:lpstr>
      <vt:lpstr>الري بالتنقيط</vt:lpstr>
      <vt:lpstr>عرض تقديمي في PowerPoint</vt:lpstr>
      <vt:lpstr>جدول يبين تقسم الخضروات  الى مجاميع تبعاً لمستوى الرطوبة فى التربة</vt:lpstr>
      <vt:lpstr>عرض تقديمي في PowerPoint</vt:lpstr>
      <vt:lpstr>الجدول الأتى  يبين تأثير نوع التربة على كمية وفترات الرى   </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أسس الرى فى نباتات الخضر</dc:title>
  <dc:creator>SAMSUNG</dc:creator>
  <cp:lastModifiedBy>SAMSUNG</cp:lastModifiedBy>
  <cp:revision>22</cp:revision>
  <dcterms:created xsi:type="dcterms:W3CDTF">2021-11-13T18:04:23Z</dcterms:created>
  <dcterms:modified xsi:type="dcterms:W3CDTF">2021-11-13T19:46:10Z</dcterms:modified>
</cp:coreProperties>
</file>